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67" r:id="rId3"/>
    <p:sldId id="1214" r:id="rId4"/>
    <p:sldId id="396" r:id="rId5"/>
    <p:sldId id="1215" r:id="rId6"/>
    <p:sldId id="355" r:id="rId7"/>
    <p:sldId id="334" r:id="rId8"/>
    <p:sldId id="384" r:id="rId9"/>
    <p:sldId id="1259" r:id="rId10"/>
    <p:sldId id="344" r:id="rId11"/>
    <p:sldId id="335" r:id="rId12"/>
    <p:sldId id="385" r:id="rId13"/>
    <p:sldId id="1260" r:id="rId14"/>
    <p:sldId id="356" r:id="rId15"/>
    <p:sldId id="336" r:id="rId16"/>
    <p:sldId id="386" r:id="rId17"/>
    <p:sldId id="1261" r:id="rId18"/>
    <p:sldId id="357" r:id="rId19"/>
    <p:sldId id="337" r:id="rId20"/>
    <p:sldId id="387" r:id="rId21"/>
    <p:sldId id="1262" r:id="rId22"/>
    <p:sldId id="358" r:id="rId23"/>
    <p:sldId id="338" r:id="rId24"/>
    <p:sldId id="389" r:id="rId25"/>
    <p:sldId id="1263" r:id="rId26"/>
    <p:sldId id="359" r:id="rId27"/>
    <p:sldId id="339" r:id="rId28"/>
    <p:sldId id="390" r:id="rId29"/>
    <p:sldId id="1264" r:id="rId30"/>
    <p:sldId id="360" r:id="rId31"/>
    <p:sldId id="340" r:id="rId32"/>
    <p:sldId id="391" r:id="rId33"/>
    <p:sldId id="1265" r:id="rId34"/>
    <p:sldId id="361" r:id="rId35"/>
    <p:sldId id="341" r:id="rId36"/>
    <p:sldId id="393" r:id="rId37"/>
    <p:sldId id="1266" r:id="rId38"/>
    <p:sldId id="362" r:id="rId39"/>
    <p:sldId id="342" r:id="rId40"/>
    <p:sldId id="394" r:id="rId41"/>
    <p:sldId id="1267" r:id="rId42"/>
    <p:sldId id="363" r:id="rId43"/>
    <p:sldId id="343" r:id="rId44"/>
    <p:sldId id="395" r:id="rId45"/>
    <p:sldId id="1268" r:id="rId46"/>
    <p:sldId id="364" r:id="rId47"/>
    <p:sldId id="366" r:id="rId48"/>
    <p:sldId id="392" r:id="rId49"/>
    <p:sldId id="1269" r:id="rId50"/>
    <p:sldId id="365" r:id="rId51"/>
    <p:sldId id="1257" r:id="rId52"/>
    <p:sldId id="1256" r:id="rId53"/>
    <p:sldId id="1270" r:id="rId54"/>
    <p:sldId id="1258" r:id="rId5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F0207"/>
    <a:srgbClr val="BE131E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01" autoAdjust="0"/>
    <p:restoredTop sz="94660"/>
  </p:normalViewPr>
  <p:slideViewPr>
    <p:cSldViewPr snapToGrid="0">
      <p:cViewPr varScale="1">
        <p:scale>
          <a:sx n="66" d="100"/>
          <a:sy n="66" d="100"/>
        </p:scale>
        <p:origin x="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theme" Target="theme/theme1.xml"/><Relationship Id="rId5" Type="http://schemas.openxmlformats.org/officeDocument/2006/relationships/slide" Target="slides/slide3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presProps" Target="pres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viewProps" Target="viewProps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FC9CF-C18D-2CB3-83F1-B0E4DA31B8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506C94-9BFD-FA75-EC86-21369FC1FA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55C194-3E5C-176D-7288-61BE494C5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9F8421-457B-5850-EE92-A72F59DA9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89EFE3-831B-3E6D-4AD1-05B2FC945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0713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3F5BF-AEFE-FCD1-3763-0B9ADDF8DB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F1A345-2E95-83B5-DD24-2B5DF68A4E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B426D0-C037-9FD6-B234-38A88F401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2E320-0BF1-9BB7-3C8D-EA33929881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516EB0-EA62-CD86-62D8-93A6F36A05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113088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5D0A332-C48A-1346-2DD4-A44E125C7B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4366272-4F56-BFEC-E9E2-EAAEFBEB68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1C4A42-59BA-B51D-7664-E0BE349444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435AB8-A829-6718-AB41-12C34F453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CA6424-F6FA-0776-BD63-2A3A943F5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5451266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49762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44040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897848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720061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031872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826097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7681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33577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1F4ADD-C83C-7BF1-F206-698D3F31E2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80CBF4-500D-6B34-B019-11E9E748F6E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82A6F4-810D-A874-11FF-647E4E207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0C47CE-6C82-21A3-2A6B-9D6CBD59E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1DE7F9-E338-8242-5570-DB086ECDE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78080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7123094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32527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EB645-A474-4623-A4BE-AB48C462515C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F3677C-583D-4340-8D1B-71BDA1342D7B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104003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342B6A-5731-2FD4-EEFD-101ACF3C93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403A3B-F7E9-E54A-2A93-4631847310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5FC2A-72A4-CDE7-A1B9-280C7E2FA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DBF682-2B6A-ACB3-F1B8-D0EAE9B755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5DA311-7AF6-803C-5A3A-F18754C7E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14127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C28BBA-9EA6-E469-DB6B-CB0F2AEA81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2B8716F-F2AE-84D7-0257-825A4BB697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FF9E2A-8469-35A6-9608-D47B4C3B6C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8BFE01-BB89-3BF2-C39A-5C79305BFB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36B7EF-7994-F2B9-D973-FC213BC06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54340D-9AE4-9C42-DF4C-4EEDB70E3B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775752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3C5CA4-5AA2-27CC-4EAF-9742FE3508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6C789-996E-C983-D253-D620075FB9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E3367A-2880-8945-C8AD-D22905001C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33497F-C891-C37D-7464-3F9C17616A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06E17D-C81E-B555-6FC8-AFB12A453F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ACC9F75-4218-638F-B746-EF7B7FA484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55CC5A-399F-B7CA-48BC-2598C4A3A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8D1ACE-C56C-DE22-78B7-4E4540E53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831644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0408B9-0C00-675B-A5E1-2C2782530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301D4C-2F0D-ABC8-89FB-38FCDC30FE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377FEF-44DF-DCDB-96AA-2DE064FE2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58EDA8-5518-DBAA-F8E8-A057DAF159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65761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3E49C2-C297-5FDB-BBF3-187EEAA8F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7A874BB-7EF5-5F8C-97B6-2E996C3DD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25E54B-3AAB-DF0C-08DA-42F13143E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87229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B89E1-DFF4-FC23-734D-4EC9F8A05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0E83B-D462-5C56-9BE8-4B4948D271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463FC1-F63B-F021-AF17-5E3251E3D0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5F1AC1-3282-211C-94F2-A9BB6F9B61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2195B51-DAC0-3554-59EA-4A8B8249D3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710C75-BEC0-BBD3-9C8B-E7EFC8E57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49056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51AB8E-5F6C-971A-53FD-0EDE166E38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9C6830-6E06-FBA7-5E5A-CD6C3303A6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A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0DA7AB-EBFB-C0D7-685B-B5EE5C4356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11F923-31DE-AB66-53DE-37D6DB6EA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603F0F-EECC-1D54-FE64-C18F3ECDBD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8B8827-2442-6E4F-DA53-292857C26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8329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18550-0CBD-EC91-C418-17BC222D81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CA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69BB5F-5DFB-CE66-4828-E149B7CA0F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C6597-2E1B-43B8-3317-58E4E23FEF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55672-E1DE-403D-807F-2D4BD429CABA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90DBF9-0C28-DF55-8D93-62B834DA90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FC8FE3-FB5C-49C2-7899-118474027D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65E3D-B627-49A8-B107-CE83883A868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517486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9F50-7219-4BB3-A137-66D5403DF8E5}" type="datetimeFigureOut">
              <a:rPr lang="en-CA" smtClean="0"/>
              <a:t>2024-11-23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9558D3-81A3-4D38-95AC-C28137EF138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5948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ty.org/en/article/monthly-affirmations-unity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fountain with snow on it&#10;&#10;Description automatically generated">
            <a:extLst>
              <a:ext uri="{FF2B5EF4-FFF2-40B4-BE49-F238E27FC236}">
                <a16:creationId xmlns:a16="http://schemas.microsoft.com/office/drawing/2014/main" id="{F7B78580-2CE3-E056-8554-C380B581CE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03" y="459000"/>
            <a:ext cx="9143794" cy="594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CFDA532-6F5B-982A-44CF-E87A141BF6E6}"/>
              </a:ext>
            </a:extLst>
          </p:cNvPr>
          <p:cNvSpPr txBox="1"/>
          <p:nvPr/>
        </p:nvSpPr>
        <p:spPr>
          <a:xfrm>
            <a:off x="254000" y="762000"/>
            <a:ext cx="81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2024 </a:t>
            </a:r>
            <a:r>
              <a:rPr lang="en-CA" sz="1400" dirty="0"/>
              <a:t>calendar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3923952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2FD7BF-2EFA-86C5-02DE-A1788B0EE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2363" y="459000"/>
            <a:ext cx="932727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4040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705852" y="422387"/>
            <a:ext cx="10780295" cy="528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tabLst>
                <a:tab pos="7200900" algn="r"/>
              </a:tabLst>
            </a:pPr>
            <a:r>
              <a:rPr lang="en-CA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March 2025</a:t>
            </a: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Wisdom [yellow]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Guided</a:t>
            </a: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in tune with Spirit’s guidance</a:t>
            </a:r>
            <a:endParaRPr lang="en-CA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endParaRPr lang="en-CA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Kitchener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Canadian Licensed Unity Teachers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</a:t>
            </a:r>
            <a:r>
              <a:rPr kumimoji="0" lang="en-CA" sz="18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Ash Wednesday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9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Daylight Saving Time begins (where applicable)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Vernal Equinox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BA03C-7B7A-6499-78B6-F58E7A2102F3}"/>
              </a:ext>
            </a:extLst>
          </p:cNvPr>
          <p:cNvSpPr txBox="1"/>
          <p:nvPr/>
        </p:nvSpPr>
        <p:spPr>
          <a:xfrm>
            <a:off x="7344713" y="422387"/>
            <a:ext cx="4320000" cy="216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b="1" dirty="0"/>
              <a:t>  2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  9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16 –</a:t>
            </a:r>
          </a:p>
          <a:p>
            <a:pPr>
              <a:lnSpc>
                <a:spcPct val="150000"/>
              </a:lnSpc>
            </a:pPr>
            <a:r>
              <a:rPr lang="en-CA" b="1" dirty="0"/>
              <a:t>23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30 – </a:t>
            </a:r>
          </a:p>
        </p:txBody>
      </p:sp>
    </p:spTree>
    <p:extLst>
      <p:ext uri="{BB962C8B-B14F-4D97-AF65-F5344CB8AC3E}">
        <p14:creationId xmlns:p14="http://schemas.microsoft.com/office/powerpoint/2010/main" val="314128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F22C0D-CD27-947E-0B08-C9CF55812B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487B5-B38B-8610-80E9-F8338C2BFD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00F77DB-9257-175D-975B-179CB2309E0E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823274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9539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E3B32D0-A8D0-1320-4DF2-CFA59FFD85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516" y="459000"/>
            <a:ext cx="927818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20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546070" y="358406"/>
            <a:ext cx="10984995" cy="5940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April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Love (or Strength) [pink (or spring green)]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Blessed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blessed beyond measure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London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New Westminster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Palm Sunday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18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Good Friday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</a:t>
            </a:r>
            <a:r>
              <a:rPr lang="en-US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Easter</a:t>
            </a: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13CC4C6-8C28-D470-A40B-1ED5E3AA05C6}"/>
              </a:ext>
            </a:extLst>
          </p:cNvPr>
          <p:cNvSpPr txBox="1"/>
          <p:nvPr/>
        </p:nvSpPr>
        <p:spPr>
          <a:xfrm>
            <a:off x="7344542" y="358406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6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27 – </a:t>
            </a:r>
          </a:p>
        </p:txBody>
      </p:sp>
    </p:spTree>
    <p:extLst>
      <p:ext uri="{BB962C8B-B14F-4D97-AF65-F5344CB8AC3E}">
        <p14:creationId xmlns:p14="http://schemas.microsoft.com/office/powerpoint/2010/main" val="19463755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529B6F-40D8-EE09-6FED-AB96AC780C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9971E3-E7A4-6601-9D80-402F10285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A271C4B-357E-3A06-7F8D-A8659AE3E0FA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584528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13033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A6D0743-340F-B501-868E-FB741BD3B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270" y="459000"/>
            <a:ext cx="9195459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039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705852" y="229880"/>
            <a:ext cx="10780295" cy="528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May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Power/Dominion [purple]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Inspired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inspired to do all that is mine to do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Spiritual Centre Windsor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Canadian Unity Ministers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Mother’s 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-17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Unity Canada Conference (Calgary)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19</a:t>
            </a:r>
            <a:r>
              <a:rPr kumimoji="0" lang="en-CA" sz="18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Victoria 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8405553-7557-F3F6-BE89-DB17314E51E5}"/>
              </a:ext>
            </a:extLst>
          </p:cNvPr>
          <p:cNvSpPr txBox="1"/>
          <p:nvPr/>
        </p:nvSpPr>
        <p:spPr>
          <a:xfrm>
            <a:off x="7353701" y="229880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4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18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25 – </a:t>
            </a:r>
          </a:p>
        </p:txBody>
      </p:sp>
    </p:spTree>
    <p:extLst>
      <p:ext uri="{BB962C8B-B14F-4D97-AF65-F5344CB8AC3E}">
        <p14:creationId xmlns:p14="http://schemas.microsoft.com/office/powerpoint/2010/main" val="8066162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F1C056-C45B-0B7C-D415-682BD6A9BF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2799" y="459000"/>
            <a:ext cx="9306401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4894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3911CF-7214-6EDB-E566-E7941191B0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C8C9D13-16F2-C81A-F3FA-7197A7434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7492F77-1271-D76B-05AE-276AC6B18A11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7215600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58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85E7D2A-A8EC-A75A-2631-086145752E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0771" y="459000"/>
            <a:ext cx="9290458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249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72164" y="422386"/>
            <a:ext cx="10847672" cy="498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June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Imagination [light blue]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Confident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bold and confident.  I live with divine audacity.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Centre of Winnipeg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Christ Centre of Truth [Etobicoke]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15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Father’s 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-19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UWM Convention (Overland Park, KS)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9EA063A-57DA-55F6-9B50-12ABC3EDD178}"/>
              </a:ext>
            </a:extLst>
          </p:cNvPr>
          <p:cNvSpPr txBox="1"/>
          <p:nvPr/>
        </p:nvSpPr>
        <p:spPr>
          <a:xfrm>
            <a:off x="7382577" y="422386"/>
            <a:ext cx="4320000" cy="2126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1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8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15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22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29 – </a:t>
            </a:r>
          </a:p>
        </p:txBody>
      </p:sp>
    </p:spTree>
    <p:extLst>
      <p:ext uri="{BB962C8B-B14F-4D97-AF65-F5344CB8AC3E}">
        <p14:creationId xmlns:p14="http://schemas.microsoft.com/office/powerpoint/2010/main" val="17611982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B4DE8-8A92-051F-732D-D9792CFB28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15FC7D7-51BA-E074-5B78-F49E72D8D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D7FBFAA-CCBA-2E61-3077-649B8C0DDBCB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21868547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15100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D9FA5CC-6E98-8BCC-5846-99EFAD49C3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8223" y="459000"/>
            <a:ext cx="921555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3486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86602" y="412761"/>
            <a:ext cx="10818796" cy="46892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July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Understanding [Gold]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Creative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Creativity is my natural state of being; I am immersed in endless possibilities.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Spiritual Centre Hamilton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Worldwide Ministries (UWM)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Canada 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F230CC-736D-93AB-241E-E43170347F90}"/>
              </a:ext>
            </a:extLst>
          </p:cNvPr>
          <p:cNvSpPr txBox="1"/>
          <p:nvPr/>
        </p:nvSpPr>
        <p:spPr>
          <a:xfrm>
            <a:off x="7353702" y="412761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6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13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27 – </a:t>
            </a:r>
          </a:p>
        </p:txBody>
      </p:sp>
    </p:spTree>
    <p:extLst>
      <p:ext uri="{BB962C8B-B14F-4D97-AF65-F5344CB8AC3E}">
        <p14:creationId xmlns:p14="http://schemas.microsoft.com/office/powerpoint/2010/main" val="3690530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4444B-740F-3AF8-8EB9-3608580B02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345BC92-552C-C7F0-E323-19E34D18F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4F61470-5269-8D48-151A-1A841D1D7CEC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5255252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2454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96000" y="323313"/>
            <a:ext cx="10800000" cy="5578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January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Faith [royal blue]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(2024 calendar for 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Peace:  I am God’s instrument of peace. (Daily Word, 26 Jun 1986)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lang="en-CA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 calendar)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Peace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quiet times of prayer, I am filled with a sense of tranquility</a:t>
            </a:r>
            <a:endParaRPr kumimoji="0" lang="en-CA" sz="18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Vancouver Island [Nanaimo/Comox/Victoria],  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Canada Board of Directors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New Year’s Day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D902ECB-97B6-D69E-A060-B5A99380CD27}"/>
              </a:ext>
            </a:extLst>
          </p:cNvPr>
          <p:cNvSpPr txBox="1"/>
          <p:nvPr/>
        </p:nvSpPr>
        <p:spPr>
          <a:xfrm>
            <a:off x="7344075" y="323313"/>
            <a:ext cx="4320000" cy="1800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CA" b="1" dirty="0"/>
              <a:t>  5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12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19 –</a:t>
            </a:r>
          </a:p>
          <a:p>
            <a:pPr>
              <a:lnSpc>
                <a:spcPct val="150000"/>
              </a:lnSpc>
            </a:pPr>
            <a:r>
              <a:rPr lang="en-CA" b="1" dirty="0"/>
              <a:t>26 – </a:t>
            </a:r>
          </a:p>
        </p:txBody>
      </p:sp>
    </p:spTree>
    <p:extLst>
      <p:ext uri="{BB962C8B-B14F-4D97-AF65-F5344CB8AC3E}">
        <p14:creationId xmlns:p14="http://schemas.microsoft.com/office/powerpoint/2010/main" val="171577785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C047AA-1D2C-5CF9-6A41-0217DB9145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9470" y="459000"/>
            <a:ext cx="921306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843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86602" y="416406"/>
            <a:ext cx="10818796" cy="528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August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Will [silver]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Healthy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each moment, miracles are taking place in my body.</a:t>
            </a:r>
            <a:endParaRPr kumimoji="0" lang="en-CA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Centre of/de Montreal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Worldwide Spiritual Institute (UWSI)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en-CA" sz="18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– Civic Holiday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Myrtle Fillmore’s birthday (1845)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22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Charles Fillmore’s birthday (1854)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C99738B-5EE2-878E-02E1-92B652958245}"/>
              </a:ext>
            </a:extLst>
          </p:cNvPr>
          <p:cNvSpPr txBox="1"/>
          <p:nvPr/>
        </p:nvSpPr>
        <p:spPr>
          <a:xfrm>
            <a:off x="7398796" y="416406"/>
            <a:ext cx="4320000" cy="2126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3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10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17 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31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</p:txBody>
      </p:sp>
    </p:spTree>
    <p:extLst>
      <p:ext uri="{BB962C8B-B14F-4D97-AF65-F5344CB8AC3E}">
        <p14:creationId xmlns:p14="http://schemas.microsoft.com/office/powerpoint/2010/main" val="262424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EE462A-37B1-0A8D-2DD9-C552D6EE9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A451D8-6BDF-3B1C-A373-8027FAE7BD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9E9D908-8CCE-014B-8C16-F0FFB4295081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1952640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89F9F-B1F9-4941-A52D-AB73B057703B}"/>
              </a:ext>
            </a:extLst>
          </p:cNvPr>
          <p:cNvSpPr/>
          <p:nvPr/>
        </p:nvSpPr>
        <p:spPr>
          <a:xfrm rot="16200000">
            <a:off x="6552762" y="3045812"/>
            <a:ext cx="243000" cy="1755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18688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8FEAF97-6C81-4A36-EB60-3A7994DCBE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3905" y="459000"/>
            <a:ext cx="9164190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5808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715478" y="335601"/>
            <a:ext cx="10761044" cy="528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September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55015" algn="l"/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Order [olive green]	</a:t>
            </a:r>
            <a:endParaRPr kumimoji="0" lang="en-C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55015" algn="l"/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the Light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shine God’s light in the world.</a:t>
            </a:r>
            <a:endParaRPr kumimoji="0" lang="en-CA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Ministry in Motion (UMIM) - Rev. Pat Ball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Unity.org (Unity World Headquarters/UWH)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- Labour 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Unity World Day of Prayer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30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National Day for Truth &amp; Reconciliation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3D65745-F95A-81F5-FC06-D9ECFC801573}"/>
              </a:ext>
            </a:extLst>
          </p:cNvPr>
          <p:cNvSpPr txBox="1"/>
          <p:nvPr/>
        </p:nvSpPr>
        <p:spPr>
          <a:xfrm>
            <a:off x="7338014" y="335601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/>
              </a:rPr>
              <a:t>  7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 – </a:t>
            </a:r>
          </a:p>
        </p:txBody>
      </p:sp>
    </p:spTree>
    <p:extLst>
      <p:ext uri="{BB962C8B-B14F-4D97-AF65-F5344CB8AC3E}">
        <p14:creationId xmlns:p14="http://schemas.microsoft.com/office/powerpoint/2010/main" val="402736949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E9D8F-C43D-1698-9E65-1648E9C60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820054F-60D2-398F-2445-E5A915A4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24561E8-8D3F-F4BF-DB3D-FB4D1F9EF6DD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13773212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10426D-69F9-4EE6-99BD-85DFD5D538A2}"/>
              </a:ext>
            </a:extLst>
          </p:cNvPr>
          <p:cNvSpPr/>
          <p:nvPr/>
        </p:nvSpPr>
        <p:spPr>
          <a:xfrm rot="16200000">
            <a:off x="7037355" y="3439782"/>
            <a:ext cx="243000" cy="1755000"/>
          </a:xfrm>
          <a:prstGeom prst="rect">
            <a:avLst/>
          </a:prstGeom>
          <a:solidFill>
            <a:srgbClr val="808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Order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89F9F-B1F9-4941-A52D-AB73B057703B}"/>
              </a:ext>
            </a:extLst>
          </p:cNvPr>
          <p:cNvSpPr/>
          <p:nvPr/>
        </p:nvSpPr>
        <p:spPr>
          <a:xfrm rot="16200000">
            <a:off x="6552762" y="3045812"/>
            <a:ext cx="243000" cy="1755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6763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15B7511-AF5F-55F6-3E31-58C398FFF1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733" y="459000"/>
            <a:ext cx="923253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471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91415" y="323861"/>
            <a:ext cx="10809170" cy="498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October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Zeal [orange]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Prosperous.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prosperous, abundant, and fulfilled</a:t>
            </a:r>
            <a:endParaRPr kumimoji="0" lang="en-CA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Vancouver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York Region Study Group (affiliated with UMIM)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Thanksgiving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31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– Hallowe’en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68933B-C41E-2E87-8F5E-040056E3743A}"/>
              </a:ext>
            </a:extLst>
          </p:cNvPr>
          <p:cNvSpPr txBox="1"/>
          <p:nvPr/>
        </p:nvSpPr>
        <p:spPr>
          <a:xfrm>
            <a:off x="7344076" y="323861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2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19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26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</p:txBody>
      </p:sp>
    </p:spTree>
    <p:extLst>
      <p:ext uri="{BB962C8B-B14F-4D97-AF65-F5344CB8AC3E}">
        <p14:creationId xmlns:p14="http://schemas.microsoft.com/office/powerpoint/2010/main" val="3478643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921402-F25B-AB4A-1243-EC5A54790C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473A55B-200E-3477-C212-9F17E6060613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221362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C5D48-89F6-CB95-065D-3D687C48B8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8144BC6-55E3-54AE-57BB-596B7D096F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653CC30-F1E1-B8C3-56AC-686E40765FE8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91051690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268C0F1-1917-4FCE-AD5E-52146E51B15D}"/>
              </a:ext>
            </a:extLst>
          </p:cNvPr>
          <p:cNvSpPr/>
          <p:nvPr/>
        </p:nvSpPr>
        <p:spPr>
          <a:xfrm rot="16200000">
            <a:off x="7430262" y="3830626"/>
            <a:ext cx="243000" cy="1755000"/>
          </a:xfrm>
          <a:prstGeom prst="rect">
            <a:avLst/>
          </a:prstGeom>
          <a:solidFill>
            <a:srgbClr val="FF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10426D-69F9-4EE6-99BD-85DFD5D538A2}"/>
              </a:ext>
            </a:extLst>
          </p:cNvPr>
          <p:cNvSpPr/>
          <p:nvPr/>
        </p:nvSpPr>
        <p:spPr>
          <a:xfrm rot="16200000">
            <a:off x="7037355" y="3439782"/>
            <a:ext cx="243000" cy="1755000"/>
          </a:xfrm>
          <a:prstGeom prst="rect">
            <a:avLst/>
          </a:prstGeom>
          <a:solidFill>
            <a:srgbClr val="808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Order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89F9F-B1F9-4941-A52D-AB73B057703B}"/>
              </a:ext>
            </a:extLst>
          </p:cNvPr>
          <p:cNvSpPr/>
          <p:nvPr/>
        </p:nvSpPr>
        <p:spPr>
          <a:xfrm rot="16200000">
            <a:off x="6552762" y="3045812"/>
            <a:ext cx="243000" cy="1755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1302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FCC4E08-1301-8B02-809D-CAF765CE7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1420" y="459000"/>
            <a:ext cx="9309159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356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96228" y="345226"/>
            <a:ext cx="10799544" cy="52820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tabLst>
                <a:tab pos="7200900" algn="r"/>
              </a:tabLst>
            </a:pPr>
            <a:r>
              <a:rPr lang="en-CA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November 2025</a:t>
            </a: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Release/Elimination/Renunciation  [russet]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Grateful.</a:t>
            </a:r>
          </a:p>
          <a:p>
            <a:pPr marL="722313" lvl="2">
              <a:lnSpc>
                <a:spcPct val="107000"/>
              </a:lnSpc>
              <a:tabLst>
                <a:tab pos="7200900" algn="r"/>
              </a:tabLst>
            </a:pPr>
            <a:r>
              <a:rPr lang="en-CA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alive in the energy of gratitude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endParaRPr lang="en-CA" b="1" i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Unity Church of Agape [Scarborough]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Silent Unity</a:t>
            </a: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</a:t>
            </a:r>
            <a:r>
              <a:rPr lang="en-CA" baseline="300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nd</a:t>
            </a: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 </a:t>
            </a:r>
            <a:r>
              <a:rPr lang="en-CA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Standard time resumes (where applicable)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11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Remembrance Day</a:t>
            </a:r>
          </a:p>
          <a:p>
            <a:pPr marL="722313">
              <a:lnSpc>
                <a:spcPct val="107000"/>
              </a:lnSpc>
              <a:tabLst>
                <a:tab pos="7200900" algn="r"/>
              </a:tabLst>
            </a:pP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30</a:t>
            </a:r>
            <a:r>
              <a:rPr lang="en-CA" baseline="300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th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– First Sunday of Advent (Hope &amp; Faith)</a:t>
            </a:r>
            <a:endParaRPr lang="en-CA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AFD6C2-CD19-0CF5-3D05-ECD0E72AB302}"/>
              </a:ext>
            </a:extLst>
          </p:cNvPr>
          <p:cNvSpPr txBox="1"/>
          <p:nvPr/>
        </p:nvSpPr>
        <p:spPr>
          <a:xfrm>
            <a:off x="7834964" y="345226"/>
            <a:ext cx="3792354" cy="212686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b="1" dirty="0"/>
              <a:t>  2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  9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16 –</a:t>
            </a:r>
          </a:p>
          <a:p>
            <a:pPr>
              <a:lnSpc>
                <a:spcPct val="150000"/>
              </a:lnSpc>
            </a:pPr>
            <a:r>
              <a:rPr lang="en-CA" b="1" dirty="0"/>
              <a:t>23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30 – </a:t>
            </a:r>
          </a:p>
        </p:txBody>
      </p:sp>
    </p:spTree>
    <p:extLst>
      <p:ext uri="{BB962C8B-B14F-4D97-AF65-F5344CB8AC3E}">
        <p14:creationId xmlns:p14="http://schemas.microsoft.com/office/powerpoint/2010/main" val="15636368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10D131-805F-404F-F4D5-2257E7F60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9957521-343C-A9FC-50EE-B3421327A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68DEB34-233C-9292-9D6B-9FA8BC6E4B6A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418528365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B946DA4-7F15-4678-85C9-F1ADE068A43F}"/>
              </a:ext>
            </a:extLst>
          </p:cNvPr>
          <p:cNvSpPr/>
          <p:nvPr/>
        </p:nvSpPr>
        <p:spPr>
          <a:xfrm rot="16200000">
            <a:off x="7914855" y="4216748"/>
            <a:ext cx="243000" cy="1755000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68C0F1-1917-4FCE-AD5E-52146E51B15D}"/>
              </a:ext>
            </a:extLst>
          </p:cNvPr>
          <p:cNvSpPr/>
          <p:nvPr/>
        </p:nvSpPr>
        <p:spPr>
          <a:xfrm rot="16200000">
            <a:off x="7430262" y="3830626"/>
            <a:ext cx="243000" cy="1755000"/>
          </a:xfrm>
          <a:prstGeom prst="rect">
            <a:avLst/>
          </a:prstGeom>
          <a:solidFill>
            <a:srgbClr val="FF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10426D-69F9-4EE6-99BD-85DFD5D538A2}"/>
              </a:ext>
            </a:extLst>
          </p:cNvPr>
          <p:cNvSpPr/>
          <p:nvPr/>
        </p:nvSpPr>
        <p:spPr>
          <a:xfrm rot="16200000">
            <a:off x="7037355" y="3439782"/>
            <a:ext cx="243000" cy="1755000"/>
          </a:xfrm>
          <a:prstGeom prst="rect">
            <a:avLst/>
          </a:prstGeom>
          <a:solidFill>
            <a:srgbClr val="808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Order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89F9F-B1F9-4941-A52D-AB73B057703B}"/>
              </a:ext>
            </a:extLst>
          </p:cNvPr>
          <p:cNvSpPr/>
          <p:nvPr/>
        </p:nvSpPr>
        <p:spPr>
          <a:xfrm rot="16200000">
            <a:off x="6552762" y="3045812"/>
            <a:ext cx="243000" cy="1755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99891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4C0989-3D60-806C-E68E-178CCB5D78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9733" y="459000"/>
            <a:ext cx="923253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42951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710666" y="343443"/>
            <a:ext cx="10770668" cy="61711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December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Life [red]</a:t>
            </a:r>
            <a:endParaRPr kumimoji="0" lang="en-C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am Joy.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 life is an eternal celebration of joy!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Halton Peel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Edmonton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7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– Advent 2 (Peace)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14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– Advent 3 (Love)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21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st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 – Advent 4 (Joy) / Winter Solstice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24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– Christmas Eve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25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Christmas 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31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st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 </a:t>
            </a:r>
            <a:r>
              <a:rPr lang="en-CA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+mn-cs"/>
              </a:rPr>
              <a:t>New Year’s Eve</a:t>
            </a: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54762C6-4EE5-6448-D5AD-4F9AADF71833}"/>
              </a:ext>
            </a:extLst>
          </p:cNvPr>
          <p:cNvSpPr txBox="1"/>
          <p:nvPr/>
        </p:nvSpPr>
        <p:spPr>
          <a:xfrm>
            <a:off x="7414661" y="343443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7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28 – </a:t>
            </a:r>
          </a:p>
        </p:txBody>
      </p:sp>
    </p:spTree>
    <p:extLst>
      <p:ext uri="{BB962C8B-B14F-4D97-AF65-F5344CB8AC3E}">
        <p14:creationId xmlns:p14="http://schemas.microsoft.com/office/powerpoint/2010/main" val="14294061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EF61A-57D9-566A-1E47-1952EAEC75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7A06AE6-FE54-064A-81FF-45EF263142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FEC26C0-F7E1-6594-1619-7C6B254294A3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3289522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B946DA4-7F15-4678-85C9-F1ADE068A43F}"/>
              </a:ext>
            </a:extLst>
          </p:cNvPr>
          <p:cNvSpPr/>
          <p:nvPr/>
        </p:nvSpPr>
        <p:spPr>
          <a:xfrm rot="16200000">
            <a:off x="7914855" y="4216748"/>
            <a:ext cx="243000" cy="1755000"/>
          </a:xfrm>
          <a:prstGeom prst="rect">
            <a:avLst/>
          </a:prstGeom>
          <a:solidFill>
            <a:schemeClr val="accent2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Release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0757186-389B-453F-BC5E-6FBF234A969A}"/>
              </a:ext>
            </a:extLst>
          </p:cNvPr>
          <p:cNvSpPr/>
          <p:nvPr/>
        </p:nvSpPr>
        <p:spPr>
          <a:xfrm rot="16200000">
            <a:off x="8307762" y="4607593"/>
            <a:ext cx="243000" cy="1755000"/>
          </a:xfrm>
          <a:prstGeom prst="rect">
            <a:avLst/>
          </a:prstGeom>
          <a:solidFill>
            <a:srgbClr val="FF0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Life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68C0F1-1917-4FCE-AD5E-52146E51B15D}"/>
              </a:ext>
            </a:extLst>
          </p:cNvPr>
          <p:cNvSpPr/>
          <p:nvPr/>
        </p:nvSpPr>
        <p:spPr>
          <a:xfrm rot="16200000">
            <a:off x="7430262" y="3830626"/>
            <a:ext cx="243000" cy="1755000"/>
          </a:xfrm>
          <a:prstGeom prst="rect">
            <a:avLst/>
          </a:prstGeom>
          <a:solidFill>
            <a:srgbClr val="FF66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Zeal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610426D-69F9-4EE6-99BD-85DFD5D538A2}"/>
              </a:ext>
            </a:extLst>
          </p:cNvPr>
          <p:cNvSpPr/>
          <p:nvPr/>
        </p:nvSpPr>
        <p:spPr>
          <a:xfrm rot="16200000">
            <a:off x="7037355" y="3439782"/>
            <a:ext cx="243000" cy="1755000"/>
          </a:xfrm>
          <a:prstGeom prst="rect">
            <a:avLst/>
          </a:prstGeom>
          <a:solidFill>
            <a:srgbClr val="808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Order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B589F9F-B1F9-4941-A52D-AB73B057703B}"/>
              </a:ext>
            </a:extLst>
          </p:cNvPr>
          <p:cNvSpPr/>
          <p:nvPr/>
        </p:nvSpPr>
        <p:spPr>
          <a:xfrm rot="16200000">
            <a:off x="6552762" y="3045812"/>
            <a:ext cx="243000" cy="1755000"/>
          </a:xfrm>
          <a:prstGeom prst="rect">
            <a:avLst/>
          </a:prstGeom>
          <a:solidFill>
            <a:schemeClr val="bg1">
              <a:lumMod val="75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Will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3AE73A4-AF83-4B75-BA51-C56C32B6DE86}"/>
              </a:ext>
            </a:extLst>
          </p:cNvPr>
          <p:cNvSpPr/>
          <p:nvPr/>
        </p:nvSpPr>
        <p:spPr>
          <a:xfrm rot="16200000">
            <a:off x="6159855" y="2659690"/>
            <a:ext cx="243000" cy="1755000"/>
          </a:xfrm>
          <a:prstGeom prst="rect">
            <a:avLst/>
          </a:prstGeom>
          <a:solidFill>
            <a:srgbClr val="FFCC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Understanding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7C0CFBD-B8D0-41CF-9707-29B25D27432F}"/>
              </a:ext>
            </a:extLst>
          </p:cNvPr>
          <p:cNvSpPr/>
          <p:nvPr/>
        </p:nvSpPr>
        <p:spPr>
          <a:xfrm rot="16200000">
            <a:off x="5675262" y="2273568"/>
            <a:ext cx="243000" cy="1755000"/>
          </a:xfrm>
          <a:prstGeom prst="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Imagination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A6305A0-8AC8-4E78-B5D8-6700ECA9746C}"/>
              </a:ext>
            </a:extLst>
          </p:cNvPr>
          <p:cNvSpPr/>
          <p:nvPr/>
        </p:nvSpPr>
        <p:spPr>
          <a:xfrm rot="16200000">
            <a:off x="5282355" y="1930550"/>
            <a:ext cx="243000" cy="1755000"/>
          </a:xfrm>
          <a:prstGeom prst="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Power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F7525C0-8738-47B5-A4C5-F4817B9EC2B0}"/>
              </a:ext>
            </a:extLst>
          </p:cNvPr>
          <p:cNvSpPr/>
          <p:nvPr/>
        </p:nvSpPr>
        <p:spPr>
          <a:xfrm rot="16200000">
            <a:off x="4797762" y="1587533"/>
            <a:ext cx="243000" cy="1755000"/>
          </a:xfrm>
          <a:prstGeom prst="rect">
            <a:avLst/>
          </a:prstGeom>
          <a:solidFill>
            <a:srgbClr val="FF66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06B3BA-2E89-4409-AA37-9DB7B94A0E69}"/>
              </a:ext>
            </a:extLst>
          </p:cNvPr>
          <p:cNvSpPr/>
          <p:nvPr/>
        </p:nvSpPr>
        <p:spPr>
          <a:xfrm rot="16200000">
            <a:off x="4404855" y="1244515"/>
            <a:ext cx="243000" cy="1755000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Wisdom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3113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854504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76A606-11A4-C2DE-54D4-4396493CD9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C5D688C-136D-D56C-D4E5-38FA6BE372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9574" y="459000"/>
            <a:ext cx="9272851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0107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CAF54D-2854-557F-5E6D-D59C2E76D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918039B-E55B-813D-B51F-FB74920250D7}"/>
              </a:ext>
            </a:extLst>
          </p:cNvPr>
          <p:cNvSpPr txBox="1"/>
          <p:nvPr/>
        </p:nvSpPr>
        <p:spPr>
          <a:xfrm>
            <a:off x="754416" y="347246"/>
            <a:ext cx="10757399" cy="5874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January 2026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Faith [royal blue]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 calendar):  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Whole.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lang="en-CA" i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At the center of my being, I am whole and perfect.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lang="en-CA" i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(2026 calendar)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Vancouver Island [Nanaimo/Comox/Victoria],  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Canada Board of Directors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New Year’s Day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EDE1E8B-EC57-BEA7-C7EE-504A909D07FD}"/>
              </a:ext>
            </a:extLst>
          </p:cNvPr>
          <p:cNvSpPr txBox="1"/>
          <p:nvPr/>
        </p:nvSpPr>
        <p:spPr>
          <a:xfrm>
            <a:off x="7389172" y="367233"/>
            <a:ext cx="4320000" cy="17113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b="1" dirty="0"/>
              <a:t>  4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11 – </a:t>
            </a:r>
          </a:p>
          <a:p>
            <a:pPr>
              <a:lnSpc>
                <a:spcPct val="150000"/>
              </a:lnSpc>
            </a:pPr>
            <a:r>
              <a:rPr lang="en-CA" b="1" dirty="0"/>
              <a:t>18 –</a:t>
            </a:r>
          </a:p>
          <a:p>
            <a:pPr>
              <a:lnSpc>
                <a:spcPct val="150000"/>
              </a:lnSpc>
            </a:pPr>
            <a:r>
              <a:rPr lang="en-CA" b="1" dirty="0"/>
              <a:t>25 </a:t>
            </a:r>
            <a:r>
              <a:rPr lang="en-CA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– </a:t>
            </a:r>
            <a:r>
              <a:rPr lang="en-CA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643047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620D79-5C4D-3480-9F32-3AA8EAB1C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F996C6-FABA-7320-206E-2EA077F68D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665ED0-0938-1875-C376-2E095AD8602F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47568724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8F25A2-BBB0-6664-77FA-31F1E9DB35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FC6E4CC5-CFB3-7D55-D501-DCF777AB173B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08C66C99-2DA0-AE6A-6638-7425AD620028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8AB08D1A-0E5B-708F-EFC6-99C382DEEC28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282CDC83-04E4-AE24-F3C8-0BE4E3F66B74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5F23DCAB-4256-AAE5-E425-DC22CE554C94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7466C838-44BB-34DF-6DCB-41FBF7B0F7D5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93A94A9F-BD42-BAB4-E0F4-2762CB120C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5278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DA1D1B7-FEE0-58B3-8D79-3016FDADF3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519778" y="459000"/>
            <a:ext cx="9152444" cy="59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37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DC3E84A-D7FC-3081-EF43-4011B84A294E}"/>
              </a:ext>
            </a:extLst>
          </p:cNvPr>
          <p:cNvSpPr txBox="1"/>
          <p:nvPr/>
        </p:nvSpPr>
        <p:spPr>
          <a:xfrm>
            <a:off x="696000" y="393353"/>
            <a:ext cx="10800000" cy="498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February 2025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Innate Ability:  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Strength (or Love) [spring green (or pink)]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Calendar Affirmation (2025):  </a:t>
            </a:r>
            <a:endParaRPr lang="en-CA" b="1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am Love</a:t>
            </a:r>
          </a:p>
          <a:p>
            <a:pPr marL="722313" marR="0" lvl="2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My thoughts, words, and actions reveal my loving nature</a:t>
            </a:r>
            <a:endParaRPr kumimoji="0" lang="en-CA" sz="18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endParaRPr kumimoji="0" lang="en-CA" sz="1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UC Prayer list (Feb 2023):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Spiritual Centre Ottawa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Unity of Calgary Spiritual Community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</a:t>
            </a:r>
          </a:p>
          <a:p>
            <a:pPr marL="722313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00900" algn="r"/>
              </a:tabLst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Notable Date(s):</a:t>
            </a:r>
          </a:p>
          <a:p>
            <a:pPr marL="712788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55015" algn="l"/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-5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UWM Annual Summit (hybrid)	</a:t>
            </a:r>
          </a:p>
          <a:p>
            <a:pPr marL="712788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55015" algn="l"/>
                <a:tab pos="7200900" algn="r"/>
              </a:tabLst>
              <a:defRPr/>
            </a:pP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14</a:t>
            </a:r>
            <a:r>
              <a:rPr kumimoji="0" lang="en-CA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</a:t>
            </a:r>
            <a:r>
              <a:rPr kumimoji="0" lang="en-C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  Valentines Day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B8293BA-F189-0663-EF29-423DB4E9A09D}"/>
              </a:ext>
            </a:extLst>
          </p:cNvPr>
          <p:cNvSpPr txBox="1"/>
          <p:nvPr/>
        </p:nvSpPr>
        <p:spPr>
          <a:xfrm>
            <a:off x="7350715" y="393353"/>
            <a:ext cx="4320000" cy="18000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2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CA" b="1" dirty="0">
                <a:solidFill>
                  <a:prstClr val="black"/>
                </a:solidFill>
                <a:latin typeface="Calibri" panose="020F0502020204030204"/>
              </a:rPr>
              <a:t>  9 </a:t>
            </a: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–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16  – 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23 – </a:t>
            </a:r>
          </a:p>
        </p:txBody>
      </p:sp>
    </p:spTree>
    <p:extLst>
      <p:ext uri="{BB962C8B-B14F-4D97-AF65-F5344CB8AC3E}">
        <p14:creationId xmlns:p14="http://schemas.microsoft.com/office/powerpoint/2010/main" val="4032347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7CFCEC-CDE4-5539-EF57-4B39661200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9A419F-046B-B840-9A4B-8AEDD848A2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41" y="378832"/>
            <a:ext cx="4347872" cy="1080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F220458-4995-1BAC-E2C3-82C8F0D14EBF}"/>
              </a:ext>
            </a:extLst>
          </p:cNvPr>
          <p:cNvSpPr txBox="1"/>
          <p:nvPr/>
        </p:nvSpPr>
        <p:spPr>
          <a:xfrm>
            <a:off x="5315639" y="54950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hlinkClick r:id="rId3"/>
              </a:rPr>
              <a:t>https://www.unity.org/en/article/monthly-affirmations-unity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2912468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0229888B-B4BE-4C11-B0CB-FEDBFD4549D1}"/>
              </a:ext>
            </a:extLst>
          </p:cNvPr>
          <p:cNvSpPr/>
          <p:nvPr/>
        </p:nvSpPr>
        <p:spPr>
          <a:xfrm rot="16200000">
            <a:off x="3939714" y="901497"/>
            <a:ext cx="243000" cy="1755000"/>
          </a:xfrm>
          <a:prstGeom prst="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Strength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FDC9925-9B4B-4F33-9D39-BC4991B885A9}"/>
              </a:ext>
            </a:extLst>
          </p:cNvPr>
          <p:cNvSpPr/>
          <p:nvPr/>
        </p:nvSpPr>
        <p:spPr>
          <a:xfrm rot="16200000">
            <a:off x="3527355" y="558479"/>
            <a:ext cx="243000" cy="175500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Faith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C3E79956-681C-E288-A9BA-210586CD70EA}"/>
              </a:ext>
            </a:extLst>
          </p:cNvPr>
          <p:cNvGrpSpPr/>
          <p:nvPr/>
        </p:nvGrpSpPr>
        <p:grpSpPr>
          <a:xfrm>
            <a:off x="6239523" y="485005"/>
            <a:ext cx="3989313" cy="2525415"/>
            <a:chOff x="4715522" y="485004"/>
            <a:chExt cx="3989313" cy="2525415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D986CDA8-5BA7-46AD-9C8E-6AA545C0EF7D}"/>
                </a:ext>
              </a:extLst>
            </p:cNvPr>
            <p:cNvSpPr/>
            <p:nvPr/>
          </p:nvSpPr>
          <p:spPr>
            <a:xfrm>
              <a:off x="4715522" y="485004"/>
              <a:ext cx="166917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Powers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9F44EB7B-2D3D-4EDC-A65C-73108BA93DCE}"/>
                </a:ext>
              </a:extLst>
            </p:cNvPr>
            <p:cNvSpPr/>
            <p:nvPr/>
          </p:nvSpPr>
          <p:spPr>
            <a:xfrm>
              <a:off x="5128111" y="1058386"/>
              <a:ext cx="1977593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Faculties</a:t>
              </a: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1E015B75-2461-4FD5-BD7E-FE6C8E1E31A2}"/>
                </a:ext>
              </a:extLst>
            </p:cNvPr>
            <p:cNvSpPr/>
            <p:nvPr/>
          </p:nvSpPr>
          <p:spPr>
            <a:xfrm>
              <a:off x="6145800" y="2317922"/>
              <a:ext cx="2559035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Divine Gifts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5D0D5C2A-CA11-47C5-B26F-F446338A67F2}"/>
                </a:ext>
              </a:extLst>
            </p:cNvPr>
            <p:cNvSpPr/>
            <p:nvPr/>
          </p:nvSpPr>
          <p:spPr>
            <a:xfrm>
              <a:off x="5554857" y="1642252"/>
              <a:ext cx="2242730" cy="692497"/>
            </a:xfrm>
            <a:prstGeom prst="rect">
              <a:avLst/>
            </a:prstGeom>
            <a:noFill/>
          </p:spPr>
          <p:txBody>
            <a:bodyPr wrap="none" lIns="68580" tIns="34290" rIns="68580" bIns="34290">
              <a:spAutoFit/>
            </a:bodyPr>
            <a:lstStyle/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050" b="0" i="0" u="none" strike="noStrike" kern="1200" cap="none" spc="0" normalizeH="0" baseline="0" noProof="0" dirty="0">
                  <a:ln w="0"/>
                  <a:solidFill>
                    <a:srgbClr val="4472C4"/>
                  </a:solidFill>
                  <a:effectLst>
                    <a:outerShdw blurRad="38100" dist="25400" dir="5400000" algn="ctr" rotWithShape="0">
                      <a:srgbClr val="6E747A">
                        <a:alpha val="43000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Attributes</a:t>
              </a:r>
            </a:p>
          </p:txBody>
        </p:sp>
      </p:grpSp>
      <p:pic>
        <p:nvPicPr>
          <p:cNvPr id="19" name="Picture 18" descr="Diagram, map&#10;&#10;Description automatically generated">
            <a:extLst>
              <a:ext uri="{FF2B5EF4-FFF2-40B4-BE49-F238E27FC236}">
                <a16:creationId xmlns:a16="http://schemas.microsoft.com/office/drawing/2014/main" id="{0C62DDD3-27D5-4D0C-8EDB-265FA40BB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8467" y="3476517"/>
            <a:ext cx="1793846" cy="2961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593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8741</TotalTime>
  <Words>1413</Words>
  <Application>Microsoft Office PowerPoint</Application>
  <PresentationFormat>Widescreen</PresentationFormat>
  <Paragraphs>422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53</vt:i4>
      </vt:variant>
    </vt:vector>
  </HeadingPairs>
  <TitlesOfParts>
    <vt:vector size="58" baseType="lpstr">
      <vt:lpstr>Arial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Wendy Karr</dc:creator>
  <cp:lastModifiedBy>Wendy Karr</cp:lastModifiedBy>
  <cp:revision>63</cp:revision>
  <dcterms:created xsi:type="dcterms:W3CDTF">2023-08-29T16:23:40Z</dcterms:created>
  <dcterms:modified xsi:type="dcterms:W3CDTF">2024-11-24T00:06:55Z</dcterms:modified>
</cp:coreProperties>
</file>